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 Ultra-Bold" charset="1" panose="00000900000000000000"/>
      <p:regular r:id="rId26"/>
    </p:embeddedFont>
    <p:embeddedFont>
      <p:font typeface="Montserrat Bold" charset="1" panose="000008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League Spartan" charset="1" panose="00000800000000000000"/>
      <p:regular r:id="rId32"/>
    </p:embeddedFont>
    <p:embeddedFont>
      <p:font typeface="Poppins Semi-Bold" charset="1" panose="00000700000000000000"/>
      <p:regular r:id="rId33"/>
    </p:embeddedFont>
    <p:embeddedFont>
      <p:font typeface="Montserrat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85858"/>
            <a:ext cx="18288000" cy="6801142"/>
            <a:chOff x="0" y="0"/>
            <a:chExt cx="24384000" cy="90681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8" t="28717" r="0" b="8148"/>
            <a:stretch>
              <a:fillRect/>
            </a:stretch>
          </p:blipFill>
          <p:spPr>
            <a:xfrm flipH="false" flipV="false">
              <a:off x="0" y="0"/>
              <a:ext cx="24384000" cy="906819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821714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2878" y="864643"/>
            <a:ext cx="17264304" cy="142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6"/>
              </a:lnSpc>
              <a:spcBef>
                <a:spcPct val="0"/>
              </a:spcBef>
            </a:pPr>
            <a:r>
              <a:rPr lang="en-US" b="true" sz="8397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HOTEL REVENUE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9827" y="821714"/>
            <a:ext cx="128372" cy="1665889"/>
            <a:chOff x="0" y="0"/>
            <a:chExt cx="367818" cy="4773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3583" y="821714"/>
            <a:ext cx="54471" cy="1665889"/>
            <a:chOff x="0" y="0"/>
            <a:chExt cx="156073" cy="4773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8063556" y="821714"/>
            <a:ext cx="224444" cy="1665889"/>
            <a:chOff x="0" y="0"/>
            <a:chExt cx="643088" cy="47731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7839801" y="821714"/>
            <a:ext cx="128372" cy="1665889"/>
            <a:chOff x="0" y="0"/>
            <a:chExt cx="367818" cy="47731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7689947" y="821714"/>
            <a:ext cx="54471" cy="1665889"/>
            <a:chOff x="0" y="0"/>
            <a:chExt cx="156073" cy="47731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0706" y="6488604"/>
            <a:ext cx="7111912" cy="3687110"/>
          </a:xfrm>
          <a:custGeom>
            <a:avLst/>
            <a:gdLst/>
            <a:ahLst/>
            <a:cxnLst/>
            <a:rect r="r" b="b" t="t" l="l"/>
            <a:pathLst>
              <a:path h="3687110" w="7111912">
                <a:moveTo>
                  <a:pt x="0" y="0"/>
                </a:moveTo>
                <a:lnTo>
                  <a:pt x="7111912" y="0"/>
                </a:lnTo>
                <a:lnTo>
                  <a:pt x="7111912" y="3687109"/>
                </a:lnTo>
                <a:lnTo>
                  <a:pt x="0" y="3687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44" t="0" r="-4691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83834" y="2089385"/>
            <a:ext cx="5250799" cy="3551710"/>
          </a:xfrm>
          <a:custGeom>
            <a:avLst/>
            <a:gdLst/>
            <a:ahLst/>
            <a:cxnLst/>
            <a:rect r="r" b="b" t="t" l="l"/>
            <a:pathLst>
              <a:path h="3551710" w="5250799">
                <a:moveTo>
                  <a:pt x="0" y="0"/>
                </a:moveTo>
                <a:lnTo>
                  <a:pt x="5250799" y="0"/>
                </a:lnTo>
                <a:lnTo>
                  <a:pt x="5250799" y="3551710"/>
                </a:lnTo>
                <a:lnTo>
                  <a:pt x="0" y="3551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5886" y="141605"/>
            <a:ext cx="80687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dule 3: Guest 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0706" y="1319338"/>
            <a:ext cx="7077899" cy="5169266"/>
          </a:xfrm>
          <a:custGeom>
            <a:avLst/>
            <a:gdLst/>
            <a:ahLst/>
            <a:cxnLst/>
            <a:rect r="r" b="b" t="t" l="l"/>
            <a:pathLst>
              <a:path h="5169266" w="7077899">
                <a:moveTo>
                  <a:pt x="0" y="0"/>
                </a:moveTo>
                <a:lnTo>
                  <a:pt x="7077899" y="0"/>
                </a:lnTo>
                <a:lnTo>
                  <a:pt x="7077899" y="5169266"/>
                </a:lnTo>
                <a:lnTo>
                  <a:pt x="0" y="516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3" t="0" r="-9479" b="-564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34686" y="6013278"/>
            <a:ext cx="6699128" cy="4159349"/>
          </a:xfrm>
          <a:custGeom>
            <a:avLst/>
            <a:gdLst/>
            <a:ahLst/>
            <a:cxnLst/>
            <a:rect r="r" b="b" t="t" l="l"/>
            <a:pathLst>
              <a:path h="4159349" w="6699128">
                <a:moveTo>
                  <a:pt x="0" y="0"/>
                </a:moveTo>
                <a:lnTo>
                  <a:pt x="6699129" y="0"/>
                </a:lnTo>
                <a:lnTo>
                  <a:pt x="6699129" y="4159349"/>
                </a:lnTo>
                <a:lnTo>
                  <a:pt x="0" y="415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72758" y="2089385"/>
            <a:ext cx="5238220" cy="3629172"/>
          </a:xfrm>
          <a:custGeom>
            <a:avLst/>
            <a:gdLst/>
            <a:ahLst/>
            <a:cxnLst/>
            <a:rect r="r" b="b" t="t" l="l"/>
            <a:pathLst>
              <a:path h="3629172" w="5238220">
                <a:moveTo>
                  <a:pt x="0" y="0"/>
                </a:moveTo>
                <a:lnTo>
                  <a:pt x="5238219" y="0"/>
                </a:lnTo>
                <a:lnTo>
                  <a:pt x="5238219" y="3629172"/>
                </a:lnTo>
                <a:lnTo>
                  <a:pt x="0" y="3629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14" t="-2231" r="-8660" b="-223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2441" y="428625"/>
            <a:ext cx="1652685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MODULE 4 : FORECASTING AND CANCELLATION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444" y="2467456"/>
            <a:ext cx="473649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u="sng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OVERVIEW OF MODULE: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60876"/>
            <a:ext cx="16744950" cy="9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 The analysis uses key metrics and visualizations to support proactive revenue management strategies.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872" y="4851545"/>
            <a:ext cx="469106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 u="sng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 KEY INSIGHTS DELIVERED: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9163" y="5556395"/>
            <a:ext cx="15509674" cy="453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Occupancy Forecasting (Future Scope): Predicting future occupancy levels.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Cancellation Rate: Tracking the proportion of canceled bookings.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Lead Time Distribution: Understanding the duration between the booking date and check-in date.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Refund and No-show Behavior: Quantifying lost revenue from refunds and guests who don't arrive.</a:t>
            </a:r>
          </a:p>
          <a:p>
            <a:pPr algn="just">
              <a:lnSpc>
                <a:spcPts val="378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2222" y="2055499"/>
            <a:ext cx="12960652" cy="7612477"/>
          </a:xfrm>
          <a:custGeom>
            <a:avLst/>
            <a:gdLst/>
            <a:ahLst/>
            <a:cxnLst/>
            <a:rect r="r" b="b" t="t" l="l"/>
            <a:pathLst>
              <a:path h="7612477" w="12960652">
                <a:moveTo>
                  <a:pt x="0" y="0"/>
                </a:moveTo>
                <a:lnTo>
                  <a:pt x="12960652" y="0"/>
                </a:lnTo>
                <a:lnTo>
                  <a:pt x="12960652" y="7612477"/>
                </a:lnTo>
                <a:lnTo>
                  <a:pt x="0" y="761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" t="0" r="-3322" b="-10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8652" y="409575"/>
            <a:ext cx="1685069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FORECASTING AND CANCELLATION INSIGHT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9276" y="1922149"/>
            <a:ext cx="4568724" cy="832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2012" b="true">
                <a:solidFill>
                  <a:srgbClr val="CBB29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OCCUPANCY</a:t>
            </a: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Highly volatile average occupancy percentage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2026 forecast ranges between 1100% and 1200%</a:t>
            </a:r>
          </a:p>
          <a:p>
            <a:pPr algn="l">
              <a:lnSpc>
                <a:spcPts val="3683"/>
              </a:lnSpc>
            </a:pPr>
            <a:r>
              <a:rPr lang="en-US" sz="2012" b="true">
                <a:solidFill>
                  <a:srgbClr val="CBB29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Cancellation Rate</a:t>
            </a: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Moderate fluctuation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Ranges from 0.323 to 0.344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Period: July 2023 to July 2025</a:t>
            </a:r>
          </a:p>
          <a:p>
            <a:pPr algn="l">
              <a:lnSpc>
                <a:spcPts val="3683"/>
              </a:lnSpc>
            </a:pPr>
            <a:r>
              <a:rPr lang="en-US" sz="2012" b="true">
                <a:solidFill>
                  <a:srgbClr val="CBB29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Lead Time</a:t>
            </a: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Majority of bookings have a short lead time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Typically between 0 and 60 days</a:t>
            </a:r>
          </a:p>
          <a:p>
            <a:pPr algn="l">
              <a:lnSpc>
                <a:spcPts val="3683"/>
              </a:lnSpc>
            </a:pPr>
            <a:r>
              <a:rPr lang="en-US" sz="2012" b="true">
                <a:solidFill>
                  <a:srgbClr val="CBB29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Refund/No Show Trend</a:t>
            </a: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Peaks in 2024</a:t>
            </a:r>
          </a:p>
          <a:p>
            <a:pPr algn="l" marL="434524" indent="-217262" lvl="1">
              <a:lnSpc>
                <a:spcPts val="3683"/>
              </a:lnSpc>
              <a:buFont typeface="Arial"/>
              <a:buChar char="•"/>
            </a:pPr>
            <a:r>
              <a:rPr lang="en-US" sz="2012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Decreases in 2025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68251" y="387357"/>
            <a:ext cx="12977793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KEY MEASURES &amp; CALCULATIONS USED IN POWER BI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21365" y="1622291"/>
            <a:ext cx="3493770" cy="115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9478" indent="-344739" lvl="1">
              <a:lnSpc>
                <a:spcPts val="4470"/>
              </a:lnSpc>
              <a:buAutoNum type="arabicPeriod" startAt="1"/>
            </a:pPr>
            <a:r>
              <a:rPr lang="en-US" sz="3193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Occ</a:t>
            </a:r>
            <a:r>
              <a:rPr lang="en-US" b="true" sz="3193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upancy %</a:t>
            </a:r>
          </a:p>
          <a:p>
            <a:pPr algn="ctr">
              <a:lnSpc>
                <a:spcPts val="488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10409" y="1256578"/>
            <a:ext cx="9835635" cy="151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</a:p>
          <a:p>
            <a:pPr algn="just">
              <a:lnSpc>
                <a:spcPts val="3975"/>
              </a:lnSpc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Occupancy % = DIVIDE([Room Booked], [Total Rooms]) * 100</a:t>
            </a:r>
          </a:p>
          <a:p>
            <a:pPr algn="just">
              <a:lnSpc>
                <a:spcPts val="429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474" y="3990354"/>
            <a:ext cx="5458935" cy="115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b="true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ancellation Rate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39506" y="3454269"/>
            <a:ext cx="1257744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Cancellation Rate =DIVIDE(COUNTROWS(FILTER(Bookings,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Bookings[CancellationFlag] = "Yes")  ),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COUNTROWS(Bookings))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9306" y="5805349"/>
            <a:ext cx="3493770" cy="177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b="true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ead Time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274376" y="5928160"/>
            <a:ext cx="15491731" cy="86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Lead Time =DATEDIFF(Bookings[BookingDate],Bookings[CheckInDate], DAY)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1365" y="8062602"/>
            <a:ext cx="3493770" cy="233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  <a:r>
              <a:rPr lang="en-US" b="true" sz="3200" u="sng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efund Count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575890" y="7464845"/>
            <a:ext cx="11107273" cy="174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Refund Count =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CALCULATE(COUNTROWS(Bookings),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                 Bookings[RefundAmount] &gt; 0)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46972" y="537527"/>
            <a:ext cx="12867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dule 5: Revenue Strategy Dashboard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613096" y="9641543"/>
            <a:ext cx="7450636" cy="2136272"/>
            <a:chOff x="0" y="0"/>
            <a:chExt cx="11383664" cy="32639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83664" cy="3263964"/>
            </a:xfrm>
            <a:custGeom>
              <a:avLst/>
              <a:gdLst/>
              <a:ahLst/>
              <a:cxnLst/>
              <a:rect r="r" b="b" t="t" l="l"/>
              <a:pathLst>
                <a:path h="3263964" w="11383664">
                  <a:moveTo>
                    <a:pt x="0" y="0"/>
                  </a:moveTo>
                  <a:lnTo>
                    <a:pt x="11383664" y="0"/>
                  </a:lnTo>
                  <a:lnTo>
                    <a:pt x="11383664" y="3263964"/>
                  </a:lnTo>
                  <a:lnTo>
                    <a:pt x="0" y="3263964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388108" y="1711884"/>
            <a:ext cx="9511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AI-Driven Pricing &amp; Upsell Analytics for Hotels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2536" y="6133720"/>
            <a:ext cx="10877431" cy="312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What Problem It Solves: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Identifies missed upsell opportunities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Optimizes seasonal &amp; room-type pricing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Replaces guesswork with data-backed decisions</a:t>
            </a:r>
          </a:p>
          <a:p>
            <a:pPr algn="ctr">
              <a:lnSpc>
                <a:spcPts val="485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82536" y="2872794"/>
            <a:ext cx="11983760" cy="305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Key</a:t>
            </a:r>
            <a:r>
              <a:rPr lang="en-US" b="true" sz="37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 Focus: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Centralised</a:t>
            </a: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 Power BI dashboard for revenue decisions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Combines room pricing and ancillary upsell analytics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Designed for General Managers &amp; Revenue Managers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471853" y="537527"/>
            <a:ext cx="116132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Upsell Potential – </a:t>
            </a: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Ancillary Services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16074"/>
            <a:ext cx="11488579" cy="308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1. Upsell Potential (</a:t>
            </a:r>
            <a:r>
              <a:rPr lang="en-US" b="true" sz="39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Ancillary Services)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Analyzes guest spend on spa, dining, services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Identifies high-value &amp; repeat guests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Highlights high-margin but underperforming outlets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55655" y="5227244"/>
            <a:ext cx="9873055" cy="36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2. Pricing Tiers (Seasonal + Room Type)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Peak season → premium pricing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Weeken</a:t>
            </a: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ds → mid-tier pricing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Off-season → discounts &amp; bundles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Different pricing logic per room category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18946" y="537527"/>
            <a:ext cx="113368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Scen</a:t>
            </a: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ario Testing &amp; Business 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3200" y="1792605"/>
            <a:ext cx="10359271" cy="491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Interactive</a:t>
            </a:r>
            <a:r>
              <a:rPr lang="en-US" b="true" sz="37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 Decision-Making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What-If Parameters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Price Uplift %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Occupancy Sensitivity (demand elasticity)</a:t>
            </a:r>
          </a:p>
          <a:p>
            <a:pPr algn="l">
              <a:lnSpc>
                <a:spcPts val="5319"/>
              </a:lnSpc>
            </a:pPr>
            <a:r>
              <a:rPr lang="en-US" b="true" sz="37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Scenario Demo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Baseline vs adjusted ADR, Occupancy, RevPAR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Real-time KPI updates using sliders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63200" y="6635115"/>
            <a:ext cx="7824192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Impact for Managers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Higher </a:t>
            </a: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ADR &amp; RevPAR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Improved upsell conversions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Faster, confident pricing decisions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Reduced dependency on intuition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3516" y="2169657"/>
            <a:ext cx="7462333" cy="7116734"/>
          </a:xfrm>
          <a:custGeom>
            <a:avLst/>
            <a:gdLst/>
            <a:ahLst/>
            <a:cxnLst/>
            <a:rect r="r" b="b" t="t" l="l"/>
            <a:pathLst>
              <a:path h="7116734" w="7462333">
                <a:moveTo>
                  <a:pt x="0" y="0"/>
                </a:moveTo>
                <a:lnTo>
                  <a:pt x="7462332" y="0"/>
                </a:lnTo>
                <a:lnTo>
                  <a:pt x="7462332" y="7116734"/>
                </a:lnTo>
                <a:lnTo>
                  <a:pt x="0" y="711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177" t="-55512" r="-32703" b="-429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46617" y="2102982"/>
            <a:ext cx="9827033" cy="879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5"/>
              </a:lnSpc>
            </a:pPr>
            <a:r>
              <a:rPr lang="en-US" b="true" sz="3432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Price Uplift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Refers to the increase in revenue or average price achieved by raising prices.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Compares to a baseline, such as the previous price, standard rate, or control scenario.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Aims to improve revenue without losing proportional demand.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Measures the effectiveness of pricing changes.</a:t>
            </a:r>
          </a:p>
          <a:p>
            <a:pPr algn="just">
              <a:lnSpc>
                <a:spcPts val="2906"/>
              </a:lnSpc>
            </a:pPr>
          </a:p>
          <a:p>
            <a:pPr algn="just">
              <a:lnSpc>
                <a:spcPts val="4805"/>
              </a:lnSpc>
            </a:pPr>
            <a:r>
              <a:rPr lang="en-US" b="true" sz="3432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Occupancy Sensitivity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Indicates how occupancy or demand changes in response to a price change.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Demonstrates customer sensitivity to price increases or decreases.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sensitivity: Small price changes lead to large occupancy changes.</a:t>
            </a:r>
          </a:p>
          <a:p>
            <a:pPr algn="just" marL="896303" indent="-298768" lvl="2">
              <a:lnSpc>
                <a:spcPts val="2906"/>
              </a:lnSpc>
              <a:buFont typeface="Arial"/>
              <a:buChar char="⚬"/>
            </a:pPr>
            <a:r>
              <a:rPr lang="en-US" b="true" sz="2075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sensitivity: Occupancy remains stable despite price changes.</a:t>
            </a:r>
          </a:p>
          <a:p>
            <a:pPr algn="just">
              <a:lnSpc>
                <a:spcPts val="2906"/>
              </a:lnSpc>
            </a:pPr>
          </a:p>
          <a:p>
            <a:pPr algn="l">
              <a:lnSpc>
                <a:spcPts val="2906"/>
              </a:lnSpc>
            </a:pPr>
          </a:p>
          <a:p>
            <a:pPr algn="l">
              <a:lnSpc>
                <a:spcPts val="2906"/>
              </a:lnSpc>
            </a:pPr>
          </a:p>
          <a:p>
            <a:pPr algn="l">
              <a:lnSpc>
                <a:spcPts val="2906"/>
              </a:lnSpc>
            </a:pPr>
          </a:p>
          <a:p>
            <a:pPr algn="l">
              <a:lnSpc>
                <a:spcPts val="4805"/>
              </a:lnSpc>
            </a:pPr>
          </a:p>
          <a:p>
            <a:pPr algn="just">
              <a:lnSpc>
                <a:spcPts val="2906"/>
              </a:lnSpc>
              <a:spcBef>
                <a:spcPct val="0"/>
              </a:spcBef>
            </a:pPr>
          </a:p>
          <a:p>
            <a:pPr algn="ctr">
              <a:lnSpc>
                <a:spcPts val="290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82763" y="544513"/>
            <a:ext cx="131224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Module 5: Revenue Strategy Dashboard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407311" y="2346804"/>
            <a:ext cx="10636918" cy="5323518"/>
          </a:xfrm>
          <a:custGeom>
            <a:avLst/>
            <a:gdLst/>
            <a:ahLst/>
            <a:cxnLst/>
            <a:rect r="r" b="b" t="t" l="l"/>
            <a:pathLst>
              <a:path h="5323518" w="10636918">
                <a:moveTo>
                  <a:pt x="0" y="0"/>
                </a:moveTo>
                <a:lnTo>
                  <a:pt x="10636918" y="0"/>
                </a:lnTo>
                <a:lnTo>
                  <a:pt x="10636918" y="5323518"/>
                </a:lnTo>
                <a:lnTo>
                  <a:pt x="0" y="532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" t="0" r="-528" b="-4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9706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Revenue Manager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19394" y="2501456"/>
            <a:ext cx="7481528" cy="520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608"/>
              </a:lnSpc>
              <a:buFont typeface="Arial"/>
              <a:buChar char="•"/>
            </a:pPr>
            <a:r>
              <a:rPr lang="en-US" sz="320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Stable RevPAR and improving occupancy show effective room use and resilient revenue, despite a slight ADR decline.</a:t>
            </a:r>
          </a:p>
          <a:p>
            <a:pPr algn="just" marL="690881" indent="-345440" lvl="1">
              <a:lnSpc>
                <a:spcPts val="4608"/>
              </a:lnSpc>
              <a:buFont typeface="Arial"/>
              <a:buChar char="•"/>
            </a:pPr>
            <a:r>
              <a:rPr lang="en-US" sz="320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Revenue growth is steady, driven by high-value segments like key international markets and loyalty members.</a:t>
            </a:r>
          </a:p>
          <a:p>
            <a:pPr algn="just">
              <a:lnSpc>
                <a:spcPts val="460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1158" y="8419356"/>
            <a:ext cx="1750307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Performance varies across branches; higher cancellations at some locations suggest a need to improve booking policies and customer experience.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9893" y="4139541"/>
            <a:ext cx="12264044" cy="6147459"/>
          </a:xfrm>
          <a:custGeom>
            <a:avLst/>
            <a:gdLst/>
            <a:ahLst/>
            <a:cxnLst/>
            <a:rect r="r" b="b" t="t" l="l"/>
            <a:pathLst>
              <a:path h="6147459" w="12264044">
                <a:moveTo>
                  <a:pt x="0" y="0"/>
                </a:moveTo>
                <a:lnTo>
                  <a:pt x="12264044" y="0"/>
                </a:lnTo>
                <a:lnTo>
                  <a:pt x="12264044" y="6147459"/>
                </a:lnTo>
                <a:lnTo>
                  <a:pt x="0" y="6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7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75"/>
            <a:ext cx="162306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General Manager Dashboard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882" y="1166567"/>
            <a:ext cx="17966236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Bookings are stable week-to-week with seasonal peaks.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Solo and Business travelers are the main drivers of demand.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Long stays and Vacation travel generate the highest value.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Suite and Premium rooms are key revenue drivers.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Economy rooms provide stable occupancy but with low margins.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840200" y="8210616"/>
            <a:ext cx="838200" cy="2076384"/>
            <a:chOff x="0" y="0"/>
            <a:chExt cx="1280667" cy="3172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3172462"/>
            </a:xfrm>
            <a:custGeom>
              <a:avLst/>
              <a:gdLst/>
              <a:ahLst/>
              <a:cxnLst/>
              <a:rect r="r" b="b" t="t" l="l"/>
              <a:pathLst>
                <a:path h="3172462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172462"/>
                  </a:lnTo>
                  <a:lnTo>
                    <a:pt x="0" y="3172462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46967" y="457200"/>
            <a:ext cx="678457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PROBLEM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6129" y="1791683"/>
            <a:ext cx="13835743" cy="716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Hotels face challenges in data-driven decision-making due to fragmented information across systems.</a:t>
            </a:r>
          </a:p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This fragmentation leads to poor visibility into metrics like occupancy and rate performance.</a:t>
            </a:r>
          </a:p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As a result, pricing optimization and revenue maximization are negatively affected.</a:t>
            </a:r>
          </a:p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An integrated analytical solution is needed to consolidate data.</a:t>
            </a:r>
          </a:p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Such a solution would provide actionable insights through interactive dashboards.</a:t>
            </a:r>
          </a:p>
          <a:p>
            <a:pPr algn="just" marL="626112" indent="-313056" lvl="1">
              <a:lnSpc>
                <a:spcPts val="5771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This would support strategic revenue decisions.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60672"/>
            <a:ext cx="7450636" cy="2136272"/>
            <a:chOff x="0" y="0"/>
            <a:chExt cx="11383664" cy="326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3664" cy="3263964"/>
            </a:xfrm>
            <a:custGeom>
              <a:avLst/>
              <a:gdLst/>
              <a:ahLst/>
              <a:cxnLst/>
              <a:rect r="r" b="b" t="t" l="l"/>
              <a:pathLst>
                <a:path h="3263964" w="11383664">
                  <a:moveTo>
                    <a:pt x="0" y="0"/>
                  </a:moveTo>
                  <a:lnTo>
                    <a:pt x="11383664" y="0"/>
                  </a:lnTo>
                  <a:lnTo>
                    <a:pt x="11383664" y="3263964"/>
                  </a:lnTo>
                  <a:lnTo>
                    <a:pt x="0" y="3263964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38966" y="1028700"/>
            <a:ext cx="11049034" cy="9258300"/>
            <a:chOff x="0" y="0"/>
            <a:chExt cx="14732046" cy="123444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3153" t="0" r="13153" b="0"/>
            <a:stretch>
              <a:fillRect/>
            </a:stretch>
          </p:blipFill>
          <p:spPr>
            <a:xfrm flipH="false" flipV="false">
              <a:off x="0" y="0"/>
              <a:ext cx="14732046" cy="123444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128735"/>
            <a:ext cx="6655540" cy="180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05"/>
              </a:lnSpc>
              <a:spcBef>
                <a:spcPct val="0"/>
              </a:spcBef>
            </a:pPr>
            <a:r>
              <a:rPr lang="en-US" sz="105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32068"/>
            <a:ext cx="6655540" cy="299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60"/>
              </a:lnSpc>
              <a:spcBef>
                <a:spcPct val="0"/>
              </a:spcBef>
            </a:pPr>
            <a:r>
              <a:rPr lang="en-US" sz="174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203304" y="5990687"/>
            <a:ext cx="4016623" cy="4114800"/>
            <a:chOff x="0" y="0"/>
            <a:chExt cx="5355498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0654" t="0" r="20654" b="0"/>
            <a:stretch>
              <a:fillRect/>
            </a:stretch>
          </p:blipFill>
          <p:spPr>
            <a:xfrm flipH="false" flipV="false">
              <a:off x="0" y="0"/>
              <a:ext cx="5355498" cy="54864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-5400000">
            <a:off x="16034564" y="4428653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142934" y="-1052411"/>
            <a:ext cx="838200" cy="3124068"/>
            <a:chOff x="0" y="0"/>
            <a:chExt cx="1280667" cy="47731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30271" y="141605"/>
            <a:ext cx="11752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dule 1: Data Modeling &amp; Ingestion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679" y="1842361"/>
            <a:ext cx="14819985" cy="389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4535"/>
              </a:lnSpc>
              <a:buFont typeface="Arial"/>
              <a:buChar char="•"/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Transform raw hotel booking data into a reliable, analytics-ready foundation.</a:t>
            </a:r>
          </a:p>
          <a:p>
            <a:pPr algn="l" marL="518157" indent="-259078" lvl="1">
              <a:lnSpc>
                <a:spcPts val="4535"/>
              </a:lnSpc>
              <a:buFont typeface="Arial"/>
              <a:buChar char="•"/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Power strategic decision-making across the organization.</a:t>
            </a:r>
          </a:p>
          <a:p>
            <a:pPr algn="l">
              <a:lnSpc>
                <a:spcPts val="4535"/>
              </a:lnSpc>
            </a:pPr>
            <a:r>
              <a:rPr lang="en-US" b="true" sz="2399">
                <a:solidFill>
                  <a:srgbClr val="D4BB9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518157" indent="-259078" lvl="1">
              <a:lnSpc>
                <a:spcPts val="4535"/>
              </a:lnSpc>
              <a:buFont typeface="Arial"/>
              <a:buChar char="•"/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Build a scalable, enterprise-grade data model.</a:t>
            </a:r>
          </a:p>
          <a:p>
            <a:pPr algn="l" marL="518157" indent="-259078" lvl="1">
              <a:lnSpc>
                <a:spcPts val="4535"/>
              </a:lnSpc>
              <a:buFont typeface="Arial"/>
              <a:buChar char="•"/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Convert fragmented booking information into actionable business intelligence.</a:t>
            </a:r>
          </a:p>
          <a:p>
            <a:pPr algn="l" marL="518157" indent="-259078" lvl="1">
              <a:lnSpc>
                <a:spcPts val="4535"/>
              </a:lnSpc>
              <a:buFont typeface="Arial"/>
              <a:buChar char="•"/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Enable faster queries.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Ensure consistent reporting across all departments.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33679" y="5942588"/>
            <a:ext cx="5163602" cy="1635886"/>
            <a:chOff x="0" y="0"/>
            <a:chExt cx="1359961" cy="4308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Booking Transactions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eservation records, payment history, and booking channels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24562" y="5942588"/>
            <a:ext cx="5163602" cy="1635886"/>
            <a:chOff x="0" y="0"/>
            <a:chExt cx="1359961" cy="4308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Customer Profiles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Gu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est demographics, preferences, and loyalty status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3679" y="7670513"/>
            <a:ext cx="5163602" cy="1635886"/>
            <a:chOff x="0" y="0"/>
            <a:chExt cx="1359961" cy="4308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Room Inventory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om types, amenities, and availability data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43612" y="7670513"/>
            <a:ext cx="5163602" cy="1659936"/>
            <a:chOff x="0" y="0"/>
            <a:chExt cx="1359961" cy="4371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59961" cy="437185"/>
            </a:xfrm>
            <a:custGeom>
              <a:avLst/>
              <a:gdLst/>
              <a:ahLst/>
              <a:cxnLst/>
              <a:rect r="r" b="b" t="t" l="l"/>
              <a:pathLst>
                <a:path h="437185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7185"/>
                  </a:lnTo>
                  <a:lnTo>
                    <a:pt x="0" y="437185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359961" cy="48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Hotel Branch Information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ation details, capacity, and property attributes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70840" y="9258300"/>
            <a:ext cx="838200" cy="2590734"/>
            <a:chOff x="0" y="0"/>
            <a:chExt cx="1280667" cy="3958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3958326"/>
            </a:xfrm>
            <a:custGeom>
              <a:avLst/>
              <a:gdLst/>
              <a:ahLst/>
              <a:cxnLst/>
              <a:rect r="r" b="b" t="t" l="l"/>
              <a:pathLst>
                <a:path h="3958326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958326"/>
                  </a:lnTo>
                  <a:lnTo>
                    <a:pt x="0" y="3958326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-1703294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259300" y="5499353"/>
            <a:ext cx="2816909" cy="1028700"/>
            <a:chOff x="0" y="0"/>
            <a:chExt cx="5240842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4084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240842">
                  <a:moveTo>
                    <a:pt x="0" y="0"/>
                  </a:moveTo>
                  <a:lnTo>
                    <a:pt x="5240842" y="0"/>
                  </a:lnTo>
                  <a:lnTo>
                    <a:pt x="524084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0950" y="4246576"/>
            <a:ext cx="3086100" cy="3306121"/>
            <a:chOff x="0" y="0"/>
            <a:chExt cx="812800" cy="870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70748"/>
            </a:xfrm>
            <a:custGeom>
              <a:avLst/>
              <a:gdLst/>
              <a:ahLst/>
              <a:cxnLst/>
              <a:rect r="r" b="b" t="t" l="l"/>
              <a:pathLst>
                <a:path h="87074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42807"/>
                  </a:lnTo>
                  <a:cubicBezTo>
                    <a:pt x="812800" y="776739"/>
                    <a:pt x="799321" y="809282"/>
                    <a:pt x="775327" y="833275"/>
                  </a:cubicBezTo>
                  <a:cubicBezTo>
                    <a:pt x="751333" y="857269"/>
                    <a:pt x="718791" y="870748"/>
                    <a:pt x="684859" y="870748"/>
                  </a:cubicBezTo>
                  <a:lnTo>
                    <a:pt x="127941" y="870748"/>
                  </a:lnTo>
                  <a:cubicBezTo>
                    <a:pt x="94009" y="870748"/>
                    <a:pt x="61467" y="857269"/>
                    <a:pt x="37473" y="833275"/>
                  </a:cubicBezTo>
                  <a:cubicBezTo>
                    <a:pt x="13479" y="809282"/>
                    <a:pt x="0" y="776739"/>
                    <a:pt x="0" y="74280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0EFF0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90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FactBookings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Booking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Customer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Date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Revenue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Duration of Stay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24795" y="6399854"/>
            <a:ext cx="2784298" cy="2858446"/>
            <a:chOff x="0" y="0"/>
            <a:chExt cx="733313" cy="7528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3313" cy="752842"/>
            </a:xfrm>
            <a:custGeom>
              <a:avLst/>
              <a:gdLst/>
              <a:ahLst/>
              <a:cxnLst/>
              <a:rect r="r" b="b" t="t" l="l"/>
              <a:pathLst>
                <a:path h="752842" w="733313">
                  <a:moveTo>
                    <a:pt x="141809" y="0"/>
                  </a:moveTo>
                  <a:lnTo>
                    <a:pt x="591504" y="0"/>
                  </a:lnTo>
                  <a:cubicBezTo>
                    <a:pt x="629114" y="0"/>
                    <a:pt x="665184" y="14941"/>
                    <a:pt x="691778" y="41535"/>
                  </a:cubicBezTo>
                  <a:cubicBezTo>
                    <a:pt x="718372" y="68129"/>
                    <a:pt x="733313" y="104199"/>
                    <a:pt x="733313" y="141809"/>
                  </a:cubicBezTo>
                  <a:lnTo>
                    <a:pt x="733313" y="611033"/>
                  </a:lnTo>
                  <a:cubicBezTo>
                    <a:pt x="733313" y="689352"/>
                    <a:pt x="669823" y="752842"/>
                    <a:pt x="591504" y="752842"/>
                  </a:cubicBezTo>
                  <a:lnTo>
                    <a:pt x="141809" y="752842"/>
                  </a:lnTo>
                  <a:cubicBezTo>
                    <a:pt x="104199" y="752842"/>
                    <a:pt x="68129" y="737901"/>
                    <a:pt x="41535" y="711307"/>
                  </a:cubicBezTo>
                  <a:cubicBezTo>
                    <a:pt x="14941" y="684713"/>
                    <a:pt x="0" y="648643"/>
                    <a:pt x="0" y="611033"/>
                  </a:cubicBezTo>
                  <a:lnTo>
                    <a:pt x="0" y="141809"/>
                  </a:lnTo>
                  <a:cubicBezTo>
                    <a:pt x="0" y="104199"/>
                    <a:pt x="14941" y="68129"/>
                    <a:pt x="41535" y="41535"/>
                  </a:cubicBezTo>
                  <a:cubicBezTo>
                    <a:pt x="68129" y="14941"/>
                    <a:pt x="104199" y="0"/>
                    <a:pt x="141809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33313" cy="79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DimDate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Date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Full Date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Day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Weekday / Weekend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44350" y="2686483"/>
            <a:ext cx="2835609" cy="2812869"/>
            <a:chOff x="0" y="0"/>
            <a:chExt cx="746827" cy="740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827" cy="740838"/>
            </a:xfrm>
            <a:custGeom>
              <a:avLst/>
              <a:gdLst/>
              <a:ahLst/>
              <a:cxnLst/>
              <a:rect r="r" b="b" t="t" l="l"/>
              <a:pathLst>
                <a:path h="740838" w="746827">
                  <a:moveTo>
                    <a:pt x="139243" y="0"/>
                  </a:moveTo>
                  <a:lnTo>
                    <a:pt x="607584" y="0"/>
                  </a:lnTo>
                  <a:cubicBezTo>
                    <a:pt x="644514" y="0"/>
                    <a:pt x="679931" y="14670"/>
                    <a:pt x="706044" y="40783"/>
                  </a:cubicBezTo>
                  <a:cubicBezTo>
                    <a:pt x="732157" y="66896"/>
                    <a:pt x="746827" y="102313"/>
                    <a:pt x="746827" y="139243"/>
                  </a:cubicBezTo>
                  <a:lnTo>
                    <a:pt x="746827" y="601595"/>
                  </a:lnTo>
                  <a:cubicBezTo>
                    <a:pt x="746827" y="678497"/>
                    <a:pt x="684486" y="740838"/>
                    <a:pt x="607584" y="740838"/>
                  </a:cubicBezTo>
                  <a:lnTo>
                    <a:pt x="139243" y="740838"/>
                  </a:lnTo>
                  <a:cubicBezTo>
                    <a:pt x="102313" y="740838"/>
                    <a:pt x="66896" y="726168"/>
                    <a:pt x="40783" y="700055"/>
                  </a:cubicBezTo>
                  <a:cubicBezTo>
                    <a:pt x="14670" y="673942"/>
                    <a:pt x="0" y="638525"/>
                    <a:pt x="0" y="601595"/>
                  </a:cubicBezTo>
                  <a:lnTo>
                    <a:pt x="0" y="139243"/>
                  </a:lnTo>
                  <a:cubicBezTo>
                    <a:pt x="0" y="102313"/>
                    <a:pt x="14670" y="66896"/>
                    <a:pt x="40783" y="40783"/>
                  </a:cubicBezTo>
                  <a:cubicBezTo>
                    <a:pt x="66896" y="14670"/>
                    <a:pt x="102313" y="0"/>
                    <a:pt x="139243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46827" cy="7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DimRoom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Type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Bed Count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Price per Night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Amenities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57621" y="2699677"/>
            <a:ext cx="2784298" cy="2812869"/>
            <a:chOff x="0" y="0"/>
            <a:chExt cx="733313" cy="740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3313" cy="740838"/>
            </a:xfrm>
            <a:custGeom>
              <a:avLst/>
              <a:gdLst/>
              <a:ahLst/>
              <a:cxnLst/>
              <a:rect r="r" b="b" t="t" l="l"/>
              <a:pathLst>
                <a:path h="740838" w="733313">
                  <a:moveTo>
                    <a:pt x="141809" y="0"/>
                  </a:moveTo>
                  <a:lnTo>
                    <a:pt x="591504" y="0"/>
                  </a:lnTo>
                  <a:cubicBezTo>
                    <a:pt x="629114" y="0"/>
                    <a:pt x="665184" y="14941"/>
                    <a:pt x="691778" y="41535"/>
                  </a:cubicBezTo>
                  <a:cubicBezTo>
                    <a:pt x="718372" y="68129"/>
                    <a:pt x="733313" y="104199"/>
                    <a:pt x="733313" y="141809"/>
                  </a:cubicBezTo>
                  <a:lnTo>
                    <a:pt x="733313" y="599029"/>
                  </a:lnTo>
                  <a:cubicBezTo>
                    <a:pt x="733313" y="677348"/>
                    <a:pt x="669823" y="740838"/>
                    <a:pt x="591504" y="740838"/>
                  </a:cubicBezTo>
                  <a:lnTo>
                    <a:pt x="141809" y="740838"/>
                  </a:lnTo>
                  <a:cubicBezTo>
                    <a:pt x="104199" y="740838"/>
                    <a:pt x="68129" y="725898"/>
                    <a:pt x="41535" y="699303"/>
                  </a:cubicBezTo>
                  <a:cubicBezTo>
                    <a:pt x="14941" y="672709"/>
                    <a:pt x="0" y="636639"/>
                    <a:pt x="0" y="599029"/>
                  </a:cubicBezTo>
                  <a:lnTo>
                    <a:pt x="0" y="141809"/>
                  </a:lnTo>
                  <a:cubicBezTo>
                    <a:pt x="0" y="104199"/>
                    <a:pt x="14941" y="68129"/>
                    <a:pt x="41535" y="41535"/>
                  </a:cubicBezTo>
                  <a:cubicBezTo>
                    <a:pt x="68129" y="14941"/>
                    <a:pt x="104199" y="0"/>
                    <a:pt x="141809" y="0"/>
                  </a:cubicBezTo>
                  <a:close/>
                </a:path>
              </a:pathLst>
            </a:custGeom>
            <a:solidFill>
              <a:srgbClr val="CCCCCC"/>
            </a:solidFill>
            <a:ln w="95250" cap="rnd">
              <a:solidFill>
                <a:srgbClr val="0B2734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33313" cy="7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DimCustomer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Customer ID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Name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Gender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Loyalty Tier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Country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30020" y="6399854"/>
            <a:ext cx="3064269" cy="2858446"/>
            <a:chOff x="0" y="0"/>
            <a:chExt cx="807050" cy="7528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7050" cy="752842"/>
            </a:xfrm>
            <a:custGeom>
              <a:avLst/>
              <a:gdLst/>
              <a:ahLst/>
              <a:cxnLst/>
              <a:rect r="r" b="b" t="t" l="l"/>
              <a:pathLst>
                <a:path h="752842" w="807050">
                  <a:moveTo>
                    <a:pt x="128852" y="0"/>
                  </a:moveTo>
                  <a:lnTo>
                    <a:pt x="678198" y="0"/>
                  </a:lnTo>
                  <a:cubicBezTo>
                    <a:pt x="712372" y="0"/>
                    <a:pt x="745146" y="13575"/>
                    <a:pt x="769310" y="37740"/>
                  </a:cubicBezTo>
                  <a:cubicBezTo>
                    <a:pt x="793475" y="61904"/>
                    <a:pt x="807050" y="94678"/>
                    <a:pt x="807050" y="128852"/>
                  </a:cubicBezTo>
                  <a:lnTo>
                    <a:pt x="807050" y="623990"/>
                  </a:lnTo>
                  <a:cubicBezTo>
                    <a:pt x="807050" y="695153"/>
                    <a:pt x="749361" y="752842"/>
                    <a:pt x="678198" y="752842"/>
                  </a:cubicBezTo>
                  <a:lnTo>
                    <a:pt x="128852" y="752842"/>
                  </a:lnTo>
                  <a:cubicBezTo>
                    <a:pt x="94678" y="752842"/>
                    <a:pt x="61904" y="739266"/>
                    <a:pt x="37740" y="715102"/>
                  </a:cubicBezTo>
                  <a:cubicBezTo>
                    <a:pt x="13575" y="690937"/>
                    <a:pt x="0" y="658163"/>
                    <a:pt x="0" y="623990"/>
                  </a:cubicBezTo>
                  <a:lnTo>
                    <a:pt x="0" y="128852"/>
                  </a:lnTo>
                  <a:cubicBezTo>
                    <a:pt x="0" y="94678"/>
                    <a:pt x="13575" y="61904"/>
                    <a:pt x="37740" y="37740"/>
                  </a:cubicBezTo>
                  <a:cubicBezTo>
                    <a:pt x="61904" y="13575"/>
                    <a:pt x="94678" y="0"/>
                    <a:pt x="128852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07050" cy="79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DimBranch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Name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Location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 Rating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Manager Name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6341919" y="4106112"/>
            <a:ext cx="1259031" cy="1793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687050" y="5899637"/>
            <a:ext cx="1142970" cy="21767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6409092" y="6349905"/>
            <a:ext cx="1191858" cy="10884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0687050" y="4092918"/>
            <a:ext cx="1257300" cy="13406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2617097" y="29527"/>
            <a:ext cx="13053806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Data Model (Sta</a:t>
            </a:r>
            <a:r>
              <a:rPr lang="en-US" b="true" sz="48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r Schema)</a:t>
            </a:r>
            <a:r>
              <a:rPr lang="en-US" b="true"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CBB29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</a:t>
            </a:r>
            <a:r>
              <a:rPr lang="en-US" sz="2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A star schema organises data with a central fact table linked to dimension tables, enabling faster queries, simpler analysis, and scalable reporting.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32604" y="9595951"/>
            <a:ext cx="838200" cy="2590734"/>
            <a:chOff x="0" y="0"/>
            <a:chExt cx="1280667" cy="3958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3958326"/>
            </a:xfrm>
            <a:custGeom>
              <a:avLst/>
              <a:gdLst/>
              <a:ahLst/>
              <a:cxnLst/>
              <a:rect r="r" b="b" t="t" l="l"/>
              <a:pathLst>
                <a:path h="3958326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958326"/>
                  </a:lnTo>
                  <a:lnTo>
                    <a:pt x="0" y="3958326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-1703294"/>
            <a:ext cx="838200" cy="3343913"/>
            <a:chOff x="0" y="0"/>
            <a:chExt cx="1280667" cy="51090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5109092"/>
            </a:xfrm>
            <a:custGeom>
              <a:avLst/>
              <a:gdLst/>
              <a:ahLst/>
              <a:cxnLst/>
              <a:rect r="r" b="b" t="t" l="l"/>
              <a:pathLst>
                <a:path h="5109092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5109092"/>
                  </a:lnTo>
                  <a:lnTo>
                    <a:pt x="0" y="5109092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859530" y="5499353"/>
            <a:ext cx="3216679" cy="1028700"/>
            <a:chOff x="0" y="0"/>
            <a:chExt cx="5984611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84611" cy="1913890"/>
            </a:xfrm>
            <a:custGeom>
              <a:avLst/>
              <a:gdLst/>
              <a:ahLst/>
              <a:cxnLst/>
              <a:rect r="r" b="b" t="t" l="l"/>
              <a:pathLst>
                <a:path h="1913890" w="5984611">
                  <a:moveTo>
                    <a:pt x="0" y="0"/>
                  </a:moveTo>
                  <a:lnTo>
                    <a:pt x="5984611" y="0"/>
                  </a:lnTo>
                  <a:lnTo>
                    <a:pt x="59846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1708897"/>
            <a:ext cx="5064728" cy="7549403"/>
            <a:chOff x="0" y="0"/>
            <a:chExt cx="1333920" cy="1988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3920" cy="1988320"/>
            </a:xfrm>
            <a:custGeom>
              <a:avLst/>
              <a:gdLst/>
              <a:ahLst/>
              <a:cxnLst/>
              <a:rect r="r" b="b" t="t" l="l"/>
              <a:pathLst>
                <a:path h="1988320" w="1333920">
                  <a:moveTo>
                    <a:pt x="77958" y="0"/>
                  </a:moveTo>
                  <a:lnTo>
                    <a:pt x="1255962" y="0"/>
                  </a:lnTo>
                  <a:cubicBezTo>
                    <a:pt x="1276638" y="0"/>
                    <a:pt x="1296467" y="8213"/>
                    <a:pt x="1311087" y="22833"/>
                  </a:cubicBezTo>
                  <a:cubicBezTo>
                    <a:pt x="1325707" y="37454"/>
                    <a:pt x="1333920" y="57283"/>
                    <a:pt x="1333920" y="77958"/>
                  </a:cubicBezTo>
                  <a:lnTo>
                    <a:pt x="1333920" y="1910362"/>
                  </a:lnTo>
                  <a:cubicBezTo>
                    <a:pt x="1333920" y="1931038"/>
                    <a:pt x="1325707" y="1950867"/>
                    <a:pt x="1311087" y="1965487"/>
                  </a:cubicBezTo>
                  <a:cubicBezTo>
                    <a:pt x="1296467" y="1980107"/>
                    <a:pt x="1276638" y="1988320"/>
                    <a:pt x="1255962" y="1988320"/>
                  </a:cubicBezTo>
                  <a:lnTo>
                    <a:pt x="77958" y="1988320"/>
                  </a:lnTo>
                  <a:cubicBezTo>
                    <a:pt x="57283" y="1988320"/>
                    <a:pt x="37454" y="1980107"/>
                    <a:pt x="22833" y="1965487"/>
                  </a:cubicBezTo>
                  <a:cubicBezTo>
                    <a:pt x="8213" y="1950867"/>
                    <a:pt x="0" y="1931038"/>
                    <a:pt x="0" y="1910362"/>
                  </a:cubicBezTo>
                  <a:lnTo>
                    <a:pt x="0" y="77958"/>
                  </a:lnTo>
                  <a:cubicBezTo>
                    <a:pt x="0" y="57283"/>
                    <a:pt x="8213" y="37454"/>
                    <a:pt x="22833" y="22833"/>
                  </a:cubicBezTo>
                  <a:cubicBezTo>
                    <a:pt x="37454" y="8213"/>
                    <a:pt x="57283" y="0"/>
                    <a:pt x="77958" y="0"/>
                  </a:cubicBezTo>
                  <a:close/>
                </a:path>
              </a:pathLst>
            </a:custGeom>
            <a:solidFill>
              <a:srgbClr val="F0EFF0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33920" cy="204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Stay Duration Calculation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Formula: Stay Duration = Check-out Date − Check-in Date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Automatically computed for every booking to enable downstream analytics and customer segmentation.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1708897"/>
            <a:ext cx="5038725" cy="1360394"/>
            <a:chOff x="0" y="0"/>
            <a:chExt cx="1327072" cy="3582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7072" cy="358293"/>
            </a:xfrm>
            <a:custGeom>
              <a:avLst/>
              <a:gdLst/>
              <a:ahLst/>
              <a:cxnLst/>
              <a:rect r="r" b="b" t="t" l="l"/>
              <a:pathLst>
                <a:path h="358293" w="1327072">
                  <a:moveTo>
                    <a:pt x="78361" y="0"/>
                  </a:moveTo>
                  <a:lnTo>
                    <a:pt x="1248711" y="0"/>
                  </a:lnTo>
                  <a:cubicBezTo>
                    <a:pt x="1291988" y="0"/>
                    <a:pt x="1327072" y="35083"/>
                    <a:pt x="1327072" y="78361"/>
                  </a:cubicBezTo>
                  <a:lnTo>
                    <a:pt x="1327072" y="279932"/>
                  </a:lnTo>
                  <a:cubicBezTo>
                    <a:pt x="1327072" y="323210"/>
                    <a:pt x="1291988" y="358293"/>
                    <a:pt x="1248711" y="358293"/>
                  </a:cubicBezTo>
                  <a:lnTo>
                    <a:pt x="78361" y="358293"/>
                  </a:lnTo>
                  <a:cubicBezTo>
                    <a:pt x="35083" y="358293"/>
                    <a:pt x="0" y="323210"/>
                    <a:pt x="0" y="279932"/>
                  </a:cubicBezTo>
                  <a:lnTo>
                    <a:pt x="0" y="78361"/>
                  </a:lnTo>
                  <a:cubicBezTo>
                    <a:pt x="0" y="35083"/>
                    <a:pt x="35083" y="0"/>
                    <a:pt x="78361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327072" cy="434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93478" y="1640619"/>
            <a:ext cx="4878251" cy="7617681"/>
            <a:chOff x="0" y="0"/>
            <a:chExt cx="1284807" cy="20063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4807" cy="2006303"/>
            </a:xfrm>
            <a:custGeom>
              <a:avLst/>
              <a:gdLst/>
              <a:ahLst/>
              <a:cxnLst/>
              <a:rect r="r" b="b" t="t" l="l"/>
              <a:pathLst>
                <a:path h="2006303" w="1284807">
                  <a:moveTo>
                    <a:pt x="80938" y="0"/>
                  </a:moveTo>
                  <a:lnTo>
                    <a:pt x="1203868" y="0"/>
                  </a:lnTo>
                  <a:cubicBezTo>
                    <a:pt x="1248570" y="0"/>
                    <a:pt x="1284807" y="36237"/>
                    <a:pt x="1284807" y="80938"/>
                  </a:cubicBezTo>
                  <a:lnTo>
                    <a:pt x="1284807" y="1925364"/>
                  </a:lnTo>
                  <a:cubicBezTo>
                    <a:pt x="1284807" y="1970066"/>
                    <a:pt x="1248570" y="2006303"/>
                    <a:pt x="1203868" y="2006303"/>
                  </a:cubicBezTo>
                  <a:lnTo>
                    <a:pt x="80938" y="2006303"/>
                  </a:lnTo>
                  <a:cubicBezTo>
                    <a:pt x="36237" y="2006303"/>
                    <a:pt x="0" y="1970066"/>
                    <a:pt x="0" y="1925364"/>
                  </a:cubicBezTo>
                  <a:lnTo>
                    <a:pt x="0" y="80938"/>
                  </a:lnTo>
                  <a:cubicBezTo>
                    <a:pt x="0" y="36237"/>
                    <a:pt x="36237" y="0"/>
                    <a:pt x="80938" y="0"/>
                  </a:cubicBezTo>
                  <a:close/>
                </a:path>
              </a:pathLst>
            </a:custGeom>
            <a:solidFill>
              <a:srgbClr val="F0EF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84807" cy="20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</a:t>
              </a: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Stay Type Formula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Day Use: 1 day (business travellers, hourly bookings)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Short Stay: ≤ 3 days (weekend getaways)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Extended Stay: 4–7 days (vacation travellers)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Long Stay: ≥ 8 days (corporate relocations, extended trips)</a:t>
              </a:r>
            </a:p>
            <a:p>
              <a:pPr algn="l">
                <a:lnSpc>
                  <a:spcPts val="419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48552" y="1708897"/>
            <a:ext cx="4901453" cy="7549403"/>
            <a:chOff x="0" y="0"/>
            <a:chExt cx="1290918" cy="1988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0918" cy="1988320"/>
            </a:xfrm>
            <a:custGeom>
              <a:avLst/>
              <a:gdLst/>
              <a:ahLst/>
              <a:cxnLst/>
              <a:rect r="r" b="b" t="t" l="l"/>
              <a:pathLst>
                <a:path h="1988320" w="1290918">
                  <a:moveTo>
                    <a:pt x="80555" y="0"/>
                  </a:moveTo>
                  <a:lnTo>
                    <a:pt x="1210362" y="0"/>
                  </a:lnTo>
                  <a:cubicBezTo>
                    <a:pt x="1254852" y="0"/>
                    <a:pt x="1290918" y="36066"/>
                    <a:pt x="1290918" y="80555"/>
                  </a:cubicBezTo>
                  <a:lnTo>
                    <a:pt x="1290918" y="1907765"/>
                  </a:lnTo>
                  <a:cubicBezTo>
                    <a:pt x="1290918" y="1952254"/>
                    <a:pt x="1254852" y="1988320"/>
                    <a:pt x="1210362" y="1988320"/>
                  </a:cubicBezTo>
                  <a:lnTo>
                    <a:pt x="80555" y="1988320"/>
                  </a:lnTo>
                  <a:cubicBezTo>
                    <a:pt x="36066" y="1988320"/>
                    <a:pt x="0" y="1952254"/>
                    <a:pt x="0" y="1907765"/>
                  </a:cubicBezTo>
                  <a:lnTo>
                    <a:pt x="0" y="80555"/>
                  </a:lnTo>
                  <a:cubicBezTo>
                    <a:pt x="0" y="36066"/>
                    <a:pt x="36066" y="0"/>
                    <a:pt x="80555" y="0"/>
                  </a:cubicBezTo>
                  <a:close/>
                </a:path>
              </a:pathLst>
            </a:custGeom>
            <a:solidFill>
              <a:srgbClr val="F0EF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90918" cy="203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</a:t>
              </a: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Room Category Logic</a:t>
              </a:r>
            </a:p>
            <a:p>
              <a:pPr algn="l">
                <a:lnSpc>
                  <a:spcPts val="4199"/>
                </a:lnSpc>
              </a:pP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Standard: ≤ 3 days capacity (economy segment)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Deluxe: ≤ 6 days capacity (mid-tier comfort)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Premium: ≤ 10 days capacity (luxury experience)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Suite: &gt; 10 days capacity (executive-level accommodations)</a:t>
              </a:r>
            </a:p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93478" y="1640619"/>
            <a:ext cx="4878251" cy="1360394"/>
            <a:chOff x="0" y="0"/>
            <a:chExt cx="1284807" cy="3582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4807" cy="358293"/>
            </a:xfrm>
            <a:custGeom>
              <a:avLst/>
              <a:gdLst/>
              <a:ahLst/>
              <a:cxnLst/>
              <a:rect r="r" b="b" t="t" l="l"/>
              <a:pathLst>
                <a:path h="358293" w="1284807">
                  <a:moveTo>
                    <a:pt x="80938" y="0"/>
                  </a:moveTo>
                  <a:lnTo>
                    <a:pt x="1203868" y="0"/>
                  </a:lnTo>
                  <a:cubicBezTo>
                    <a:pt x="1248570" y="0"/>
                    <a:pt x="1284807" y="36237"/>
                    <a:pt x="1284807" y="80938"/>
                  </a:cubicBezTo>
                  <a:lnTo>
                    <a:pt x="1284807" y="277355"/>
                  </a:lnTo>
                  <a:cubicBezTo>
                    <a:pt x="1284807" y="322056"/>
                    <a:pt x="1248570" y="358293"/>
                    <a:pt x="1203868" y="358293"/>
                  </a:cubicBezTo>
                  <a:lnTo>
                    <a:pt x="80938" y="358293"/>
                  </a:lnTo>
                  <a:cubicBezTo>
                    <a:pt x="36237" y="358293"/>
                    <a:pt x="0" y="322056"/>
                    <a:pt x="0" y="277355"/>
                  </a:cubicBezTo>
                  <a:lnTo>
                    <a:pt x="0" y="80938"/>
                  </a:lnTo>
                  <a:cubicBezTo>
                    <a:pt x="0" y="36237"/>
                    <a:pt x="36237" y="0"/>
                    <a:pt x="80938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84807" cy="44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58077" y="1640619"/>
            <a:ext cx="4901453" cy="1360394"/>
            <a:chOff x="0" y="0"/>
            <a:chExt cx="1290918" cy="3582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90918" cy="358293"/>
            </a:xfrm>
            <a:custGeom>
              <a:avLst/>
              <a:gdLst/>
              <a:ahLst/>
              <a:cxnLst/>
              <a:rect r="r" b="b" t="t" l="l"/>
              <a:pathLst>
                <a:path h="358293" w="1290918">
                  <a:moveTo>
                    <a:pt x="80555" y="0"/>
                  </a:moveTo>
                  <a:lnTo>
                    <a:pt x="1210362" y="0"/>
                  </a:lnTo>
                  <a:cubicBezTo>
                    <a:pt x="1254852" y="0"/>
                    <a:pt x="1290918" y="36066"/>
                    <a:pt x="1290918" y="80555"/>
                  </a:cubicBezTo>
                  <a:lnTo>
                    <a:pt x="1290918" y="277738"/>
                  </a:lnTo>
                  <a:cubicBezTo>
                    <a:pt x="1290918" y="299102"/>
                    <a:pt x="1282431" y="319592"/>
                    <a:pt x="1267324" y="334699"/>
                  </a:cubicBezTo>
                  <a:cubicBezTo>
                    <a:pt x="1252216" y="349806"/>
                    <a:pt x="1231727" y="358293"/>
                    <a:pt x="1210362" y="358293"/>
                  </a:cubicBezTo>
                  <a:lnTo>
                    <a:pt x="80555" y="358293"/>
                  </a:lnTo>
                  <a:cubicBezTo>
                    <a:pt x="36066" y="358293"/>
                    <a:pt x="0" y="322227"/>
                    <a:pt x="0" y="277738"/>
                  </a:cubicBezTo>
                  <a:lnTo>
                    <a:pt x="0" y="80555"/>
                  </a:lnTo>
                  <a:cubicBezTo>
                    <a:pt x="0" y="36066"/>
                    <a:pt x="36066" y="0"/>
                    <a:pt x="80555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290918" cy="44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890674" y="217170"/>
            <a:ext cx="1050665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Business Rules &amp; Derived Fields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31964"/>
            <a:ext cx="18288000" cy="8355036"/>
          </a:xfrm>
          <a:custGeom>
            <a:avLst/>
            <a:gdLst/>
            <a:ahLst/>
            <a:cxnLst/>
            <a:rect r="r" b="b" t="t" l="l"/>
            <a:pathLst>
              <a:path h="8355036" w="18288000">
                <a:moveTo>
                  <a:pt x="0" y="0"/>
                </a:moveTo>
                <a:lnTo>
                  <a:pt x="18288000" y="0"/>
                </a:lnTo>
                <a:lnTo>
                  <a:pt x="18288000" y="8355036"/>
                </a:lnTo>
                <a:lnTo>
                  <a:pt x="0" y="835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" t="0" r="-478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3071" y="517213"/>
            <a:ext cx="12961859" cy="9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1"/>
              </a:lnSpc>
              <a:spcBef>
                <a:spcPct val="0"/>
              </a:spcBef>
            </a:pPr>
            <a:r>
              <a:rPr lang="en-US" b="true" sz="537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Module 1: Data Modeling and Ingestion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85378" y="869301"/>
            <a:ext cx="1294090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eague Spartan"/>
                <a:ea typeface="League Spartan"/>
                <a:cs typeface="League Spartan"/>
                <a:sym typeface="League Spartan"/>
              </a:rPr>
              <a:t>MODULE 2 - OCCUPANCY &amp; REVENUE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6041" y="2600227"/>
            <a:ext cx="126395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 u="sng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KEY PERFORMANCE INDICATORS (KPIS) :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0856" y="3660229"/>
            <a:ext cx="8532529" cy="2709078"/>
          </a:xfrm>
          <a:custGeom>
            <a:avLst/>
            <a:gdLst/>
            <a:ahLst/>
            <a:cxnLst/>
            <a:rect r="r" b="b" t="t" l="l"/>
            <a:pathLst>
              <a:path h="2709078" w="8532529">
                <a:moveTo>
                  <a:pt x="0" y="0"/>
                </a:moveTo>
                <a:lnTo>
                  <a:pt x="8532529" y="0"/>
                </a:lnTo>
                <a:lnTo>
                  <a:pt x="8532529" y="2709078"/>
                </a:lnTo>
                <a:lnTo>
                  <a:pt x="0" y="270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5242" y="3802136"/>
            <a:ext cx="7503572" cy="85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b="true" sz="23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Occupancy % = (Rooms Sold ÷ Rooms Available) × 100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4329" y="3893284"/>
            <a:ext cx="541716" cy="595574"/>
            <a:chOff x="0" y="0"/>
            <a:chExt cx="812800" cy="893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4893" y="4006984"/>
            <a:ext cx="561152" cy="37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581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242" y="4715505"/>
            <a:ext cx="7503572" cy="130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2477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Shows how many hotel rooms are occupied out of total available rooms.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2477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 ➡ Helps measure room utilization efficiency.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25475" y="3660229"/>
            <a:ext cx="8532529" cy="2709078"/>
          </a:xfrm>
          <a:custGeom>
            <a:avLst/>
            <a:gdLst/>
            <a:ahLst/>
            <a:cxnLst/>
            <a:rect r="r" b="b" t="t" l="l"/>
            <a:pathLst>
              <a:path h="2709078" w="8532529">
                <a:moveTo>
                  <a:pt x="0" y="0"/>
                </a:moveTo>
                <a:lnTo>
                  <a:pt x="8532529" y="0"/>
                </a:lnTo>
                <a:lnTo>
                  <a:pt x="8532529" y="2709078"/>
                </a:lnTo>
                <a:lnTo>
                  <a:pt x="0" y="270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24015" y="3817084"/>
            <a:ext cx="7462747" cy="85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b="true" sz="23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ADR (Average Daily Rate ) =  Total Room Revenue ÷ Rooms Sold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4015" y="3878336"/>
            <a:ext cx="541716" cy="595574"/>
            <a:chOff x="0" y="0"/>
            <a:chExt cx="812800" cy="893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624015" y="3992036"/>
            <a:ext cx="561152" cy="37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581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0736" y="4705980"/>
            <a:ext cx="6240003" cy="8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Average revenue earned per sold room.</a:t>
            </a:r>
          </a:p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 ➡ Indicates pricing strength.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677280" y="6678072"/>
            <a:ext cx="9296390" cy="2951604"/>
          </a:xfrm>
          <a:custGeom>
            <a:avLst/>
            <a:gdLst/>
            <a:ahLst/>
            <a:cxnLst/>
            <a:rect r="r" b="b" t="t" l="l"/>
            <a:pathLst>
              <a:path h="2951604" w="9296390">
                <a:moveTo>
                  <a:pt x="0" y="0"/>
                </a:moveTo>
                <a:lnTo>
                  <a:pt x="9296390" y="0"/>
                </a:lnTo>
                <a:lnTo>
                  <a:pt x="9296390" y="2951604"/>
                </a:lnTo>
                <a:lnTo>
                  <a:pt x="0" y="295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381743" y="6936383"/>
            <a:ext cx="7887464" cy="85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b="true" sz="23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RevPAR (Revenue per Available Room) = ADR × Occupancy 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18642" y="8057298"/>
            <a:ext cx="7973098" cy="125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Combines Occupancy % and ADR to show overall revenue efficiency.</a:t>
            </a:r>
          </a:p>
          <a:p>
            <a:pPr algn="l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 ➡ Most important hotel performance metric.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007028" y="7012583"/>
            <a:ext cx="541716" cy="595574"/>
            <a:chOff x="0" y="0"/>
            <a:chExt cx="812800" cy="8936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997310" y="7126282"/>
            <a:ext cx="561152" cy="37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581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840200" y="7483244"/>
            <a:ext cx="838200" cy="3124068"/>
            <a:chOff x="0" y="0"/>
            <a:chExt cx="1280667" cy="47731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-194656" y="-937769"/>
            <a:ext cx="838200" cy="3124068"/>
            <a:chOff x="0" y="0"/>
            <a:chExt cx="1280667" cy="47731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519" y="6792590"/>
            <a:ext cx="6595698" cy="3494410"/>
          </a:xfrm>
          <a:custGeom>
            <a:avLst/>
            <a:gdLst/>
            <a:ahLst/>
            <a:cxnLst/>
            <a:rect r="r" b="b" t="t" l="l"/>
            <a:pathLst>
              <a:path h="3494410" w="6595698">
                <a:moveTo>
                  <a:pt x="0" y="0"/>
                </a:moveTo>
                <a:lnTo>
                  <a:pt x="6595698" y="0"/>
                </a:lnTo>
                <a:lnTo>
                  <a:pt x="6595698" y="3494410"/>
                </a:lnTo>
                <a:lnTo>
                  <a:pt x="0" y="3494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1715" y="6792590"/>
            <a:ext cx="11216285" cy="3372096"/>
          </a:xfrm>
          <a:custGeom>
            <a:avLst/>
            <a:gdLst/>
            <a:ahLst/>
            <a:cxnLst/>
            <a:rect r="r" b="b" t="t" l="l"/>
            <a:pathLst>
              <a:path h="3372096" w="11216285">
                <a:moveTo>
                  <a:pt x="0" y="0"/>
                </a:moveTo>
                <a:lnTo>
                  <a:pt x="11216285" y="0"/>
                </a:lnTo>
                <a:lnTo>
                  <a:pt x="11216285" y="3372097"/>
                </a:lnTo>
                <a:lnTo>
                  <a:pt x="0" y="3372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540" y="1664732"/>
            <a:ext cx="7719663" cy="4880829"/>
          </a:xfrm>
          <a:custGeom>
            <a:avLst/>
            <a:gdLst/>
            <a:ahLst/>
            <a:cxnLst/>
            <a:rect r="r" b="b" t="t" l="l"/>
            <a:pathLst>
              <a:path h="4880829" w="7719663">
                <a:moveTo>
                  <a:pt x="0" y="0"/>
                </a:moveTo>
                <a:lnTo>
                  <a:pt x="7719663" y="0"/>
                </a:lnTo>
                <a:lnTo>
                  <a:pt x="7719663" y="4880829"/>
                </a:lnTo>
                <a:lnTo>
                  <a:pt x="0" y="488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5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8075" y="1664732"/>
            <a:ext cx="9422858" cy="4880829"/>
          </a:xfrm>
          <a:custGeom>
            <a:avLst/>
            <a:gdLst/>
            <a:ahLst/>
            <a:cxnLst/>
            <a:rect r="r" b="b" t="t" l="l"/>
            <a:pathLst>
              <a:path h="4880829" w="9422858">
                <a:moveTo>
                  <a:pt x="0" y="0"/>
                </a:moveTo>
                <a:lnTo>
                  <a:pt x="9422858" y="0"/>
                </a:lnTo>
                <a:lnTo>
                  <a:pt x="9422858" y="4880829"/>
                </a:lnTo>
                <a:lnTo>
                  <a:pt x="0" y="4880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2517" y="380180"/>
            <a:ext cx="1207031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Module 2: Occupancy &amp; Revenue Metrics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600" y="0"/>
            <a:ext cx="838200" cy="3124068"/>
            <a:chOff x="0" y="0"/>
            <a:chExt cx="1280667" cy="477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83065" y="1404551"/>
            <a:ext cx="885534" cy="907237"/>
            <a:chOff x="0" y="0"/>
            <a:chExt cx="79335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4377" y="9525"/>
              <a:ext cx="644602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80695" y="1603254"/>
            <a:ext cx="6902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3023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76504" y="1421099"/>
            <a:ext cx="885534" cy="907237"/>
            <a:chOff x="0" y="0"/>
            <a:chExt cx="79335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4377" y="9525"/>
              <a:ext cx="644602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874134" y="1636555"/>
            <a:ext cx="6902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3023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80695" y="4000256"/>
            <a:ext cx="885534" cy="907237"/>
            <a:chOff x="0" y="0"/>
            <a:chExt cx="79335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4377" y="9525"/>
              <a:ext cx="644602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78326" y="4260546"/>
            <a:ext cx="6902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3023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74134" y="3982625"/>
            <a:ext cx="885534" cy="907237"/>
            <a:chOff x="0" y="0"/>
            <a:chExt cx="79335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4377" y="9525"/>
              <a:ext cx="644602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71765" y="4263079"/>
            <a:ext cx="6902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3023"/>
                </a:solidFill>
                <a:latin typeface="Canva Sans"/>
                <a:ea typeface="Canva Sans"/>
                <a:cs typeface="Canva Sans"/>
                <a:sym typeface="Canva Sans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87810" y="8275512"/>
            <a:ext cx="838200" cy="3124068"/>
            <a:chOff x="0" y="0"/>
            <a:chExt cx="1280667" cy="47731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625654" y="360211"/>
            <a:ext cx="975223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MODULE 3: GUEST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21022" y="1569880"/>
            <a:ext cx="1716488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Guest Segmentati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866596" y="1569880"/>
            <a:ext cx="47092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Cust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omer Clustering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11366" y="4193871"/>
            <a:ext cx="558071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Dem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ographic Analysis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012092" y="4298759"/>
            <a:ext cx="473528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uest Value Metrics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46957" y="5350319"/>
            <a:ext cx="2928819" cy="72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1"/>
              </a:lnSpc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234431"/>
            <a:ext cx="11468177" cy="39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232" indent="-313116" lvl="1">
              <a:lnSpc>
                <a:spcPts val="5279"/>
              </a:lnSpc>
              <a:buFont typeface="Arial"/>
              <a:buChar char="•"/>
            </a:pPr>
            <a:r>
              <a:rPr lang="en-US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 spenders contribute the highest revenue.</a:t>
            </a:r>
          </a:p>
          <a:p>
            <a:pPr algn="l" marL="626232" indent="-313116" lvl="1">
              <a:lnSpc>
                <a:spcPts val="5279"/>
              </a:lnSpc>
              <a:buFont typeface="Arial"/>
              <a:buChar char="•"/>
            </a:pPr>
            <a:r>
              <a:rPr lang="en-US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Loyal guests sh</a:t>
            </a: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ow frequent repeat bookings.</a:t>
            </a:r>
          </a:p>
          <a:p>
            <a:pPr algn="l" marL="626232" indent="-313116" lvl="1">
              <a:lnSpc>
                <a:spcPts val="5279"/>
              </a:lnSpc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Couples and families are the dominant guest types.</a:t>
            </a:r>
          </a:p>
          <a:p>
            <a:pPr algn="l" marL="626232" indent="-313116" lvl="1">
              <a:lnSpc>
                <a:spcPts val="5279"/>
              </a:lnSpc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India, UK, and USA are top source markets.</a:t>
            </a:r>
          </a:p>
          <a:p>
            <a:pPr algn="l" marL="626232" indent="-313116" lvl="1">
              <a:lnSpc>
                <a:spcPts val="5279"/>
              </a:lnSpc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Digital payments are most preferred.</a:t>
            </a:r>
          </a:p>
          <a:p>
            <a:pPr algn="l">
              <a:lnSpc>
                <a:spcPts val="52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DAG7mbKR0WM</dc:identifier>
  <dcterms:modified xsi:type="dcterms:W3CDTF">2011-08-01T06:04:30Z</dcterms:modified>
  <cp:revision>1</cp:revision>
  <dc:title>HOTEL REVENUE ANALYSIS</dc:title>
</cp:coreProperties>
</file>